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723" r:id="rId2"/>
    <p:sldId id="1072" r:id="rId3"/>
    <p:sldId id="1075" r:id="rId4"/>
    <p:sldId id="1062" r:id="rId5"/>
    <p:sldId id="1074" r:id="rId6"/>
  </p:sldIdLst>
  <p:sldSz cx="9144000" cy="6858000" type="screen4x3"/>
  <p:notesSz cx="10233025" cy="71024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>
          <p15:clr>
            <a:srgbClr val="A4A3A4"/>
          </p15:clr>
        </p15:guide>
        <p15:guide id="2" pos="3128">
          <p15:clr>
            <a:srgbClr val="A4A3A4"/>
          </p15:clr>
        </p15:guide>
        <p15:guide id="3" orient="horz" pos="2236">
          <p15:clr>
            <a:srgbClr val="A4A3A4"/>
          </p15:clr>
        </p15:guide>
        <p15:guide id="4" pos="3225">
          <p15:clr>
            <a:srgbClr val="A4A3A4"/>
          </p15:clr>
        </p15:guide>
        <p15:guide id="5" pos="32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6F28"/>
    <a:srgbClr val="F1900F"/>
    <a:srgbClr val="FF3300"/>
    <a:srgbClr val="003399"/>
    <a:srgbClr val="FFFFCC"/>
    <a:srgbClr val="E0E0E0"/>
    <a:srgbClr val="000066"/>
    <a:srgbClr val="0000C4"/>
    <a:srgbClr val="A50021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5" autoAdjust="0"/>
    <p:restoredTop sz="97297" autoAdjust="0"/>
  </p:normalViewPr>
  <p:slideViewPr>
    <p:cSldViewPr>
      <p:cViewPr varScale="1">
        <p:scale>
          <a:sx n="84" d="100"/>
          <a:sy n="84" d="100"/>
        </p:scale>
        <p:origin x="12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-378" y="-96"/>
      </p:cViewPr>
      <p:guideLst>
        <p:guide orient="horz" pos="2140"/>
        <p:guide pos="3128"/>
        <p:guide orient="horz" pos="2236"/>
        <p:guide pos="3225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5"/>
            <a:ext cx="4435839" cy="354958"/>
          </a:xfrm>
          <a:prstGeom prst="rect">
            <a:avLst/>
          </a:prstGeom>
        </p:spPr>
        <p:txBody>
          <a:bodyPr vert="horz" lIns="95487" tIns="47742" rIns="95487" bIns="477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795555" y="5"/>
            <a:ext cx="4435839" cy="354958"/>
          </a:xfrm>
          <a:prstGeom prst="rect">
            <a:avLst/>
          </a:prstGeom>
        </p:spPr>
        <p:txBody>
          <a:bodyPr vert="horz" lIns="95487" tIns="47742" rIns="95487" bIns="477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550E959B-B0CE-43CA-9922-612BBFFBCCF8}" type="datetimeFigureOut">
              <a:rPr lang="es-ES"/>
              <a:pPr>
                <a:defRPr/>
              </a:pPr>
              <a:t>15/07/2020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6745863"/>
            <a:ext cx="4435839" cy="354958"/>
          </a:xfrm>
          <a:prstGeom prst="rect">
            <a:avLst/>
          </a:prstGeom>
        </p:spPr>
        <p:txBody>
          <a:bodyPr vert="horz" lIns="95487" tIns="47742" rIns="95487" bIns="477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795555" y="6745863"/>
            <a:ext cx="4435839" cy="354958"/>
          </a:xfrm>
          <a:prstGeom prst="rect">
            <a:avLst/>
          </a:prstGeom>
        </p:spPr>
        <p:txBody>
          <a:bodyPr vert="horz" lIns="95487" tIns="47742" rIns="95487" bIns="477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99390C40-7335-4BFA-BAE1-B34885FC70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3942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5"/>
            <a:ext cx="4435839" cy="354958"/>
          </a:xfrm>
          <a:prstGeom prst="rect">
            <a:avLst/>
          </a:prstGeom>
        </p:spPr>
        <p:txBody>
          <a:bodyPr vert="horz" lIns="95487" tIns="47742" rIns="95487" bIns="477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795555" y="5"/>
            <a:ext cx="4435839" cy="354958"/>
          </a:xfrm>
          <a:prstGeom prst="rect">
            <a:avLst/>
          </a:prstGeom>
        </p:spPr>
        <p:txBody>
          <a:bodyPr vert="horz" lIns="95487" tIns="47742" rIns="95487" bIns="477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5A952442-1F1A-4A29-96E3-79BF4A8F3E55}" type="datetimeFigureOut">
              <a:rPr lang="es-ES"/>
              <a:pPr>
                <a:defRPr/>
              </a:pPr>
              <a:t>15/07/2020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3400"/>
            <a:ext cx="3549650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87" tIns="47742" rIns="95487" bIns="47742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1025924" y="3373764"/>
            <a:ext cx="8181183" cy="3194621"/>
          </a:xfrm>
          <a:prstGeom prst="rect">
            <a:avLst/>
          </a:prstGeom>
        </p:spPr>
        <p:txBody>
          <a:bodyPr vert="horz" lIns="95487" tIns="47742" rIns="95487" bIns="47742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6745863"/>
            <a:ext cx="4435839" cy="354958"/>
          </a:xfrm>
          <a:prstGeom prst="rect">
            <a:avLst/>
          </a:prstGeom>
        </p:spPr>
        <p:txBody>
          <a:bodyPr vert="horz" lIns="95487" tIns="47742" rIns="95487" bIns="477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795555" y="6745863"/>
            <a:ext cx="4435839" cy="354958"/>
          </a:xfrm>
          <a:prstGeom prst="rect">
            <a:avLst/>
          </a:prstGeom>
        </p:spPr>
        <p:txBody>
          <a:bodyPr vert="horz" lIns="95487" tIns="47742" rIns="95487" bIns="477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14400D91-B693-4117-8C2B-A2578717EC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82257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47268" algn="l"/>
                <a:tab pos="1896182" algn="l"/>
                <a:tab pos="2843450" algn="l"/>
                <a:tab pos="3790719" algn="l"/>
                <a:tab pos="4739631" algn="l"/>
                <a:tab pos="5686899" algn="l"/>
                <a:tab pos="6634167" algn="l"/>
                <a:tab pos="7583081" algn="l"/>
                <a:tab pos="8530350" algn="l"/>
                <a:tab pos="9477618" algn="l"/>
                <a:tab pos="10426530" algn="l"/>
              </a:tabLst>
            </a:pPr>
            <a:fld id="{27987FCD-93D6-4243-B127-73AAD6E2466D}" type="slidenum">
              <a:rPr lang="es-ES" smtClean="0"/>
              <a:pPr>
                <a:tabLst>
                  <a:tab pos="0" algn="l"/>
                  <a:tab pos="947268" algn="l"/>
                  <a:tab pos="1896182" algn="l"/>
                  <a:tab pos="2843450" algn="l"/>
                  <a:tab pos="3790719" algn="l"/>
                  <a:tab pos="4739631" algn="l"/>
                  <a:tab pos="5686899" algn="l"/>
                  <a:tab pos="6634167" algn="l"/>
                  <a:tab pos="7583081" algn="l"/>
                  <a:tab pos="8530350" algn="l"/>
                  <a:tab pos="9477618" algn="l"/>
                  <a:tab pos="10426530" algn="l"/>
                </a:tabLst>
              </a:pPr>
              <a:t>1</a:t>
            </a:fld>
            <a:endParaRPr lang="es-ES" dirty="0" smtClean="0"/>
          </a:p>
        </p:txBody>
      </p:sp>
      <p:sp>
        <p:nvSpPr>
          <p:cNvPr id="140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52825" cy="2665412"/>
          </a:xfrm>
          <a:ln/>
        </p:spPr>
      </p:sp>
      <p:sp>
        <p:nvSpPr>
          <p:cNvPr id="140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21870" y="3373251"/>
            <a:ext cx="8189291" cy="3196966"/>
          </a:xfrm>
        </p:spPr>
        <p:txBody>
          <a:bodyPr wrap="none" anchor="ctr"/>
          <a:lstStyle/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405605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87676" y="88900"/>
            <a:ext cx="6156325" cy="381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981200"/>
            <a:ext cx="70104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C6E61-5E44-4DB3-B410-83CFA0325A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Ju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228600" y="6477000"/>
            <a:ext cx="1905000" cy="457200"/>
          </a:xfrm>
          <a:prstGeom prst="rect">
            <a:avLst/>
          </a:prstGeo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477000"/>
            <a:ext cx="4419600" cy="457200"/>
          </a:xfrm>
          <a:prstGeom prst="rect">
            <a:avLst/>
          </a:prstGeo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477000"/>
            <a:ext cx="1219200" cy="457200"/>
          </a:xfrm>
          <a:prstGeom prst="rect">
            <a:avLst/>
          </a:prstGeo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s-ES_tradnl"/>
              <a:t>Página: </a:t>
            </a:r>
            <a:fld id="{EB8F7287-69EA-44E3-A08E-6A4E981A97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987675" y="88900"/>
            <a:ext cx="6156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 smtClean="0"/>
              <a:t>Haga clic para modificar el estilo de título del patrón</a:t>
            </a:r>
          </a:p>
        </p:txBody>
      </p:sp>
      <p:pic>
        <p:nvPicPr>
          <p:cNvPr id="1028" name="Picture 2" descr="C:\Documents and Settings\32635661H\Escritorio\Imagen1.bmp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44624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11" r:id="rId1"/>
    <p:sldLayoutId id="2147484812" r:id="rId2"/>
    <p:sldLayoutId id="2147484873" r:id="rId3"/>
    <p:sldLayoutId id="2147484879" r:id="rId4"/>
    <p:sldLayoutId id="214748489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ð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50799134T\AppData\Local\Microsoft\Windows\INetCache\Content.Outlook\PM6JZTHO\logo DGC-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20688"/>
            <a:ext cx="3168352" cy="6145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827584" y="5661248"/>
            <a:ext cx="4572000" cy="34240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ts val="450"/>
              </a:spcBef>
              <a:buClrTx/>
              <a:buSzPct val="7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dirty="0" smtClean="0">
                <a:latin typeface="Century Gothic" pitchFamily="34" charset="0"/>
              </a:rPr>
              <a:t>Julio 2020</a:t>
            </a:r>
            <a:endParaRPr lang="es-ES" sz="2000" i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1916832"/>
            <a:ext cx="864096" cy="889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1691680" y="3356992"/>
            <a:ext cx="58326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Century Gothic" panose="020B0502020202020204" pitchFamily="34" charset="0"/>
              </a:rPr>
              <a:t>Registro </a:t>
            </a:r>
            <a:r>
              <a:rPr lang="es-ES" sz="2400" b="1" dirty="0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Century Gothic" panose="020B0502020202020204" pitchFamily="34" charset="0"/>
              </a:rPr>
              <a:t>en </a:t>
            </a:r>
            <a:r>
              <a:rPr lang="es-ES" sz="2400" b="1" dirty="0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Century Gothic" panose="020B0502020202020204" pitchFamily="34" charset="0"/>
              </a:rPr>
              <a:t>la SEC mediante verificación de datos de DNI</a:t>
            </a:r>
            <a:endParaRPr lang="es-ES" dirty="0" smtClean="0">
              <a:ln w="0"/>
              <a:effectLst>
                <a:reflection blurRad="6350" stA="53000" endA="300" endPos="35500" dir="5400000" sy="-90000" algn="bl" rotWithShape="0"/>
              </a:effectLst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32859" y="336882"/>
            <a:ext cx="7551509" cy="443139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</p:spPr>
        <p:txBody>
          <a:bodyPr bIns="144000" anchor="t"/>
          <a:lstStyle>
            <a:lvl1pPr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defRPr/>
            </a:pPr>
            <a:endParaRPr lang="es-ES" altLang="es-ES" sz="1800" dirty="0" smtClean="0">
              <a:solidFill>
                <a:srgbClr val="CC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C:\Users\50799134T\AppData\Local\Microsoft\Windows\INetCache\Content.Outlook\PM6JZTHO\logo DGC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6882"/>
            <a:ext cx="2304256" cy="44698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>
          <a:xfrm>
            <a:off x="467544" y="368808"/>
            <a:ext cx="322104" cy="395896"/>
          </a:xfrm>
          <a:solidFill>
            <a:srgbClr val="E0E0E0"/>
          </a:solidFill>
        </p:spPr>
        <p:txBody>
          <a:bodyPr lIns="36000" rIns="36000" bIns="36000" anchor="ctr"/>
          <a:lstStyle/>
          <a:p>
            <a:pPr>
              <a:defRPr/>
            </a:pPr>
            <a:fld id="{D3BC6E61-5E44-4DB3-B410-83CFA0325AFA}" type="slidenum">
              <a:rPr lang="es-ES" sz="1700" b="1" smtClean="0">
                <a:solidFill>
                  <a:srgbClr val="C00000"/>
                </a:solidFill>
              </a:rPr>
              <a:pPr>
                <a:defRPr/>
              </a:pPr>
              <a:t>2</a:t>
            </a:fld>
            <a:r>
              <a:rPr lang="es-ES" dirty="0" smtClean="0"/>
              <a:t> </a:t>
            </a:r>
            <a:endParaRPr lang="es-E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353286"/>
              </p:ext>
            </p:extLst>
          </p:nvPr>
        </p:nvGraphicFramePr>
        <p:xfrm>
          <a:off x="332859" y="6410468"/>
          <a:ext cx="8492670" cy="365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39141"/>
                <a:gridCol w="4253529"/>
              </a:tblGrid>
              <a:tr h="216000">
                <a:tc>
                  <a:txBody>
                    <a:bodyPr/>
                    <a:lstStyle/>
                    <a:p>
                      <a:pPr algn="l"/>
                      <a:r>
                        <a:rPr lang="es-ES" altLang="es-ES" sz="1200" b="1" dirty="0" smtClean="0">
                          <a:solidFill>
                            <a:srgbClr val="000066"/>
                          </a:solidFill>
                          <a:latin typeface="Calibri" panose="020F0502020204030204" pitchFamily="34" charset="0"/>
                        </a:rPr>
                        <a:t>Registro en la </a:t>
                      </a:r>
                      <a:r>
                        <a:rPr lang="es-ES" altLang="es-ES" sz="1200" b="1" dirty="0" smtClean="0">
                          <a:solidFill>
                            <a:srgbClr val="000066"/>
                          </a:solidFill>
                          <a:latin typeface="Calibri" panose="020F0502020204030204" pitchFamily="34" charset="0"/>
                        </a:rPr>
                        <a:t>SEC</a:t>
                      </a:r>
                      <a:endParaRPr lang="es-ES" sz="1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88640"/>
            <a:ext cx="864096" cy="889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Conector angular 19"/>
          <p:cNvCxnSpPr/>
          <p:nvPr/>
        </p:nvCxnSpPr>
        <p:spPr bwMode="auto">
          <a:xfrm rot="10800000">
            <a:off x="5831026" y="2858563"/>
            <a:ext cx="1835090" cy="12700"/>
          </a:xfrm>
          <a:prstGeom prst="bentConnector3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Conector recto de flecha 21"/>
          <p:cNvCxnSpPr/>
          <p:nvPr/>
        </p:nvCxnSpPr>
        <p:spPr bwMode="auto">
          <a:xfrm flipH="1">
            <a:off x="5182954" y="2858563"/>
            <a:ext cx="2483162" cy="184666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Conector angular 23"/>
          <p:cNvCxnSpPr/>
          <p:nvPr/>
        </p:nvCxnSpPr>
        <p:spPr bwMode="auto">
          <a:xfrm rot="10800000" flipV="1">
            <a:off x="6012160" y="2858563"/>
            <a:ext cx="1653956" cy="31358"/>
          </a:xfrm>
          <a:prstGeom prst="bentConnector3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Conector recto de flecha 25"/>
          <p:cNvCxnSpPr/>
          <p:nvPr/>
        </p:nvCxnSpPr>
        <p:spPr bwMode="auto">
          <a:xfrm flipH="1">
            <a:off x="4108613" y="1268760"/>
            <a:ext cx="3557503" cy="144016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CuadroTexto 26"/>
          <p:cNvSpPr txBox="1"/>
          <p:nvPr/>
        </p:nvSpPr>
        <p:spPr>
          <a:xfrm>
            <a:off x="467544" y="1264049"/>
            <a:ext cx="7991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 incluye como nuevo método de autenticación, el uso del número de DNI y de soporte para registrar trámites </a:t>
            </a:r>
            <a:r>
              <a:rPr lang="es-ES" dirty="0"/>
              <a:t>ante </a:t>
            </a:r>
            <a:r>
              <a:rPr lang="es-ES" dirty="0" smtClean="0"/>
              <a:t>Catastro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7646" y="1916832"/>
            <a:ext cx="5772496" cy="299375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7388" y="5455084"/>
            <a:ext cx="7270204" cy="710220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490444" y="4798893"/>
            <a:ext cx="7991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Este método de validación es posible utilizarlo también para la consulta de un expediente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740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32859" y="336882"/>
            <a:ext cx="7551509" cy="443139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</p:spPr>
        <p:txBody>
          <a:bodyPr bIns="144000" anchor="t"/>
          <a:lstStyle>
            <a:lvl1pPr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defRPr/>
            </a:pPr>
            <a:endParaRPr lang="es-ES" altLang="es-ES" sz="1800" dirty="0" smtClean="0">
              <a:solidFill>
                <a:srgbClr val="CC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C:\Users\50799134T\AppData\Local\Microsoft\Windows\INetCache\Content.Outlook\PM6JZTHO\logo DGC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6882"/>
            <a:ext cx="2304256" cy="44698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>
          <a:xfrm>
            <a:off x="467544" y="368808"/>
            <a:ext cx="322104" cy="395896"/>
          </a:xfrm>
          <a:solidFill>
            <a:srgbClr val="E0E0E0"/>
          </a:solidFill>
        </p:spPr>
        <p:txBody>
          <a:bodyPr lIns="36000" rIns="36000" bIns="36000" anchor="ctr"/>
          <a:lstStyle/>
          <a:p>
            <a:pPr>
              <a:defRPr/>
            </a:pPr>
            <a:fld id="{D3BC6E61-5E44-4DB3-B410-83CFA0325AFA}" type="slidenum">
              <a:rPr lang="es-ES" sz="1700" b="1" smtClean="0">
                <a:solidFill>
                  <a:srgbClr val="C00000"/>
                </a:solidFill>
              </a:rPr>
              <a:pPr>
                <a:defRPr/>
              </a:pPr>
              <a:t>3</a:t>
            </a:fld>
            <a:r>
              <a:rPr lang="es-ES" dirty="0" smtClean="0"/>
              <a:t> </a:t>
            </a:r>
            <a:endParaRPr lang="es-E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332859" y="6410468"/>
          <a:ext cx="8492670" cy="365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39141"/>
                <a:gridCol w="4253529"/>
              </a:tblGrid>
              <a:tr h="216000">
                <a:tc>
                  <a:txBody>
                    <a:bodyPr/>
                    <a:lstStyle/>
                    <a:p>
                      <a:pPr algn="l"/>
                      <a:r>
                        <a:rPr lang="es-ES" altLang="es-ES" sz="1200" b="1" dirty="0" smtClean="0">
                          <a:solidFill>
                            <a:srgbClr val="000066"/>
                          </a:solidFill>
                          <a:latin typeface="Calibri" panose="020F0502020204030204" pitchFamily="34" charset="0"/>
                        </a:rPr>
                        <a:t>Registro en la </a:t>
                      </a:r>
                      <a:r>
                        <a:rPr lang="es-ES" altLang="es-ES" sz="1200" b="1" dirty="0" smtClean="0">
                          <a:solidFill>
                            <a:srgbClr val="000066"/>
                          </a:solidFill>
                          <a:latin typeface="Calibri" panose="020F0502020204030204" pitchFamily="34" charset="0"/>
                        </a:rPr>
                        <a:t>SEC</a:t>
                      </a:r>
                      <a:endParaRPr lang="es-ES" sz="1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88640"/>
            <a:ext cx="864096" cy="889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Conector angular 19"/>
          <p:cNvCxnSpPr/>
          <p:nvPr/>
        </p:nvCxnSpPr>
        <p:spPr bwMode="auto">
          <a:xfrm rot="10800000">
            <a:off x="5831026" y="2858563"/>
            <a:ext cx="1835090" cy="12700"/>
          </a:xfrm>
          <a:prstGeom prst="bentConnector3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Conector recto de flecha 21"/>
          <p:cNvCxnSpPr/>
          <p:nvPr/>
        </p:nvCxnSpPr>
        <p:spPr bwMode="auto">
          <a:xfrm flipH="1">
            <a:off x="5182954" y="2858563"/>
            <a:ext cx="2483162" cy="184666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Conector angular 23"/>
          <p:cNvCxnSpPr/>
          <p:nvPr/>
        </p:nvCxnSpPr>
        <p:spPr bwMode="auto">
          <a:xfrm rot="10800000" flipV="1">
            <a:off x="6012160" y="2858563"/>
            <a:ext cx="1653956" cy="31358"/>
          </a:xfrm>
          <a:prstGeom prst="bentConnector3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Conector recto de flecha 25"/>
          <p:cNvCxnSpPr/>
          <p:nvPr/>
        </p:nvCxnSpPr>
        <p:spPr bwMode="auto">
          <a:xfrm flipH="1">
            <a:off x="4108613" y="1268760"/>
            <a:ext cx="3557503" cy="144016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CuadroTexto 26"/>
          <p:cNvSpPr txBox="1"/>
          <p:nvPr/>
        </p:nvSpPr>
        <p:spPr>
          <a:xfrm>
            <a:off x="467544" y="1264049"/>
            <a:ext cx="7991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 las declaraciones se elimina las opciones de identificación del declarante, mediante la consignación de datos y el CSV.</a:t>
            </a:r>
            <a:endParaRPr lang="es-ES" dirty="0"/>
          </a:p>
        </p:txBody>
      </p:sp>
      <p:sp>
        <p:nvSpPr>
          <p:cNvPr id="15" name="CuadroTexto 14"/>
          <p:cNvSpPr txBox="1"/>
          <p:nvPr/>
        </p:nvSpPr>
        <p:spPr>
          <a:xfrm>
            <a:off x="540718" y="3933056"/>
            <a:ext cx="79917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 unifica la autenticación en una misma ventana, común a todos los trámites, que permite la validación en base a tres métodos</a:t>
            </a:r>
          </a:p>
          <a:p>
            <a:endParaRPr lang="es-E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/>
              <a:t>Validación del número de DNI y de Soporte.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/>
              <a:t>Certificado Digital.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/>
              <a:t>Cl@ve</a:t>
            </a:r>
          </a:p>
          <a:p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596" y="2060848"/>
            <a:ext cx="7956376" cy="171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21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32859" y="336882"/>
            <a:ext cx="7551509" cy="443139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</p:spPr>
        <p:txBody>
          <a:bodyPr bIns="144000" anchor="t"/>
          <a:lstStyle>
            <a:lvl1pPr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defRPr/>
            </a:pPr>
            <a:endParaRPr lang="es-ES" altLang="es-ES" sz="1800" dirty="0" smtClean="0">
              <a:solidFill>
                <a:srgbClr val="CC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C:\Users\50799134T\AppData\Local\Microsoft\Windows\INetCache\Content.Outlook\PM6JZTHO\logo DGC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6882"/>
            <a:ext cx="2304256" cy="44698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>
          <a:xfrm>
            <a:off x="467544" y="368808"/>
            <a:ext cx="322104" cy="395896"/>
          </a:xfrm>
          <a:solidFill>
            <a:srgbClr val="E0E0E0"/>
          </a:solidFill>
        </p:spPr>
        <p:txBody>
          <a:bodyPr lIns="36000" rIns="36000" bIns="36000" anchor="ctr"/>
          <a:lstStyle/>
          <a:p>
            <a:pPr>
              <a:defRPr/>
            </a:pPr>
            <a:fld id="{D3BC6E61-5E44-4DB3-B410-83CFA0325AFA}" type="slidenum">
              <a:rPr lang="es-ES" sz="1700" b="1" smtClean="0">
                <a:solidFill>
                  <a:srgbClr val="C00000"/>
                </a:solidFill>
              </a:rPr>
              <a:pPr>
                <a:defRPr/>
              </a:pPr>
              <a:t>4</a:t>
            </a:fld>
            <a:r>
              <a:rPr lang="es-ES" dirty="0" smtClean="0"/>
              <a:t> </a:t>
            </a:r>
            <a:endParaRPr lang="es-E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634533"/>
              </p:ext>
            </p:extLst>
          </p:nvPr>
        </p:nvGraphicFramePr>
        <p:xfrm>
          <a:off x="332859" y="6410468"/>
          <a:ext cx="8492670" cy="365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39141"/>
                <a:gridCol w="4253529"/>
              </a:tblGrid>
              <a:tr h="216000">
                <a:tc>
                  <a:txBody>
                    <a:bodyPr/>
                    <a:lstStyle/>
                    <a:p>
                      <a:pPr algn="l"/>
                      <a:r>
                        <a:rPr lang="es-ES" altLang="es-ES" sz="1200" b="1" dirty="0" smtClean="0">
                          <a:solidFill>
                            <a:srgbClr val="000066"/>
                          </a:solidFill>
                          <a:latin typeface="Calibri" panose="020F0502020204030204" pitchFamily="34" charset="0"/>
                        </a:rPr>
                        <a:t>Registro en la SEC</a:t>
                      </a:r>
                      <a:endParaRPr lang="es-ES" sz="1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88640"/>
            <a:ext cx="864096" cy="889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Conector recto de flecha 25"/>
          <p:cNvCxnSpPr/>
          <p:nvPr/>
        </p:nvCxnSpPr>
        <p:spPr bwMode="auto">
          <a:xfrm flipH="1">
            <a:off x="4108613" y="1268760"/>
            <a:ext cx="3557503" cy="144016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CuadroTexto 26"/>
          <p:cNvSpPr txBox="1"/>
          <p:nvPr/>
        </p:nvSpPr>
        <p:spPr>
          <a:xfrm>
            <a:off x="395536" y="1187460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Autenticación basada en DNI</a:t>
            </a:r>
            <a:endParaRPr lang="es-ES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762" y="1711856"/>
            <a:ext cx="4120902" cy="4405399"/>
          </a:xfrm>
          <a:prstGeom prst="rect">
            <a:avLst/>
          </a:prstGeom>
        </p:spPr>
      </p:pic>
      <p:sp>
        <p:nvSpPr>
          <p:cNvPr id="31" name="CuadroTexto 30"/>
          <p:cNvSpPr txBox="1"/>
          <p:nvPr/>
        </p:nvSpPr>
        <p:spPr>
          <a:xfrm>
            <a:off x="5091387" y="1970256"/>
            <a:ext cx="37444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Ofrece ayuda para localizar el número de soporte en cada uno de los dos modelos de DNI y en el NIE</a:t>
            </a:r>
            <a:endParaRPr lang="es-ES" sz="1400" dirty="0"/>
          </a:p>
        </p:txBody>
      </p:sp>
      <p:cxnSp>
        <p:nvCxnSpPr>
          <p:cNvPr id="16" name="Conector recto de flecha 15"/>
          <p:cNvCxnSpPr/>
          <p:nvPr/>
        </p:nvCxnSpPr>
        <p:spPr bwMode="auto">
          <a:xfrm flipV="1">
            <a:off x="3193346" y="2193699"/>
            <a:ext cx="1898041" cy="55620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Imagen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1945" y="2749908"/>
            <a:ext cx="1887056" cy="1227844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6385" y="2722207"/>
            <a:ext cx="2009940" cy="1326993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2160" y="4113232"/>
            <a:ext cx="2553082" cy="133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95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32859" y="336882"/>
            <a:ext cx="7551509" cy="443139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</p:spPr>
        <p:txBody>
          <a:bodyPr bIns="144000" anchor="t"/>
          <a:lstStyle>
            <a:lvl1pPr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defRPr/>
            </a:pPr>
            <a:endParaRPr lang="es-ES" altLang="es-ES" sz="1800" dirty="0" smtClean="0">
              <a:solidFill>
                <a:srgbClr val="CC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C:\Users\50799134T\AppData\Local\Microsoft\Windows\INetCache\Content.Outlook\PM6JZTHO\logo DGC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6882"/>
            <a:ext cx="2304256" cy="44698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>
          <a:xfrm>
            <a:off x="467544" y="368808"/>
            <a:ext cx="322104" cy="395896"/>
          </a:xfrm>
          <a:solidFill>
            <a:srgbClr val="E0E0E0"/>
          </a:solidFill>
        </p:spPr>
        <p:txBody>
          <a:bodyPr lIns="36000" rIns="36000" bIns="36000" anchor="ctr"/>
          <a:lstStyle/>
          <a:p>
            <a:pPr>
              <a:defRPr/>
            </a:pPr>
            <a:fld id="{D3BC6E61-5E44-4DB3-B410-83CFA0325AFA}" type="slidenum">
              <a:rPr lang="es-ES" sz="1700" b="1" smtClean="0">
                <a:solidFill>
                  <a:srgbClr val="C00000"/>
                </a:solidFill>
              </a:rPr>
              <a:pPr>
                <a:defRPr/>
              </a:pPr>
              <a:t>5</a:t>
            </a:fld>
            <a:r>
              <a:rPr lang="es-ES" dirty="0" smtClean="0"/>
              <a:t> </a:t>
            </a:r>
            <a:endParaRPr lang="es-E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332859" y="6410468"/>
          <a:ext cx="8492670" cy="365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39141"/>
                <a:gridCol w="4253529"/>
              </a:tblGrid>
              <a:tr h="216000">
                <a:tc>
                  <a:txBody>
                    <a:bodyPr/>
                    <a:lstStyle/>
                    <a:p>
                      <a:pPr algn="l"/>
                      <a:r>
                        <a:rPr lang="es-ES" altLang="es-ES" sz="1200" b="1" dirty="0" smtClean="0">
                          <a:solidFill>
                            <a:srgbClr val="000066"/>
                          </a:solidFill>
                          <a:latin typeface="Calibri" panose="020F0502020204030204" pitchFamily="34" charset="0"/>
                        </a:rPr>
                        <a:t>Registro en la SEC</a:t>
                      </a:r>
                      <a:endParaRPr lang="es-ES" sz="1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88640"/>
            <a:ext cx="864096" cy="889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Conector recto de flecha 25"/>
          <p:cNvCxnSpPr/>
          <p:nvPr/>
        </p:nvCxnSpPr>
        <p:spPr bwMode="auto">
          <a:xfrm flipH="1">
            <a:off x="4108613" y="1268760"/>
            <a:ext cx="3557503" cy="144016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CuadroTexto 26"/>
          <p:cNvSpPr txBox="1"/>
          <p:nvPr/>
        </p:nvSpPr>
        <p:spPr>
          <a:xfrm>
            <a:off x="467544" y="1187460"/>
            <a:ext cx="8244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Datos protegidos</a:t>
            </a:r>
            <a:endParaRPr lang="es-ES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456795" y="1628800"/>
            <a:ext cx="82447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En las consultas y trámites realizados utilizando la validación con número de soporte del DNI, no se mostraran los datos protegidos de los bienes inmuebles (titularidad y valor catastral).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39685" y="2653169"/>
            <a:ext cx="824479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Declaraciones</a:t>
            </a:r>
          </a:p>
          <a:p>
            <a:endParaRPr lang="es-ES" sz="1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Este nuevo registro, permite finalizar una declaración, por lo que no se generan predeclaraciones.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Se mantiene, temporalmente, la opción de presentar predeclaraciones, para ser utilizada en aquellas que ya están creadas. A futuro, se eliminará esta opción.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Si el ciudadano ha realizado el acceso con validación del número de soporte del DNI, solo se mostrará la posibilidad de firma de la declaración con CSV.  </a:t>
            </a:r>
            <a:endParaRPr lang="es-ES" dirty="0"/>
          </a:p>
        </p:txBody>
      </p:sp>
      <p:sp>
        <p:nvSpPr>
          <p:cNvPr id="20" name="CuadroTexto 19"/>
          <p:cNvSpPr txBox="1"/>
          <p:nvPr/>
        </p:nvSpPr>
        <p:spPr>
          <a:xfrm>
            <a:off x="444279" y="5144705"/>
            <a:ext cx="824479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Notificaciones</a:t>
            </a:r>
          </a:p>
          <a:p>
            <a:endParaRPr lang="es-ES" sz="105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El acceso con validación de DNI y número de soporte no permite la firma de las notificaciones, aunque si su acceso posterior.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658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sencilla Catastro">
  <a:themeElements>
    <a:clrScheme name="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Plantilla sencilla Catas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ð"/>
          <a:tabLst/>
          <a:defRPr kumimoji="0" lang="es-E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ð"/>
          <a:tabLst/>
          <a:defRPr kumimoji="0" lang="es-E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Plantilla sencilla Catastr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sencilla Catastr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sencilla Catastr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sencilla Catastr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sencilla Catas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sencilla Catas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sencilla Catas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68804</TotalTime>
  <Words>287</Words>
  <Application>Microsoft Office PowerPoint</Application>
  <PresentationFormat>Presentación en pantalla (4:3)</PresentationFormat>
  <Paragraphs>31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</vt:lpstr>
      <vt:lpstr>Plantilla sencilla Catastro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D.G. Catastro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Fernando de Aragón Amunarriz</dc:creator>
  <cp:lastModifiedBy>Elisa Martin Ortega</cp:lastModifiedBy>
  <cp:revision>4028</cp:revision>
  <dcterms:created xsi:type="dcterms:W3CDTF">2012-06-11T08:03:50Z</dcterms:created>
  <dcterms:modified xsi:type="dcterms:W3CDTF">2020-07-15T10:03:22Z</dcterms:modified>
</cp:coreProperties>
</file>